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9E877A-BD2E-4902-A4F5-5DA2B8521E79}" v="1" dt="2023-10-08T20:05:27.489"/>
    <p1510:client id="{A3AB9C61-22FE-18E7-02F4-2EC28FD45D5E}" v="1" dt="2023-10-12T18:16:24.8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77">
            <a:extLst>
              <a:ext uri="{FF2B5EF4-FFF2-40B4-BE49-F238E27FC236}">
                <a16:creationId xmlns:a16="http://schemas.microsoft.com/office/drawing/2014/main" id="{D0FFF6ED-4BB9-123B-76EA-A669199D8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854" y="4433318"/>
            <a:ext cx="3580080" cy="1171115"/>
          </a:xfrm>
          <a:prstGeom prst="rect">
            <a:avLst/>
          </a:prstGeom>
        </p:spPr>
      </p:pic>
      <p:pic>
        <p:nvPicPr>
          <p:cNvPr id="68" name="Picture 67" descr="A diagram of a machine&#10;&#10;Description automatically generated">
            <a:extLst>
              <a:ext uri="{FF2B5EF4-FFF2-40B4-BE49-F238E27FC236}">
                <a16:creationId xmlns:a16="http://schemas.microsoft.com/office/drawing/2014/main" id="{66792182-A214-0A15-2BF1-1E5E28752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545" y="594205"/>
            <a:ext cx="4661040" cy="2133566"/>
          </a:xfrm>
          <a:prstGeom prst="rect">
            <a:avLst/>
          </a:prstGeom>
        </p:spPr>
      </p:pic>
      <p:pic>
        <p:nvPicPr>
          <p:cNvPr id="4" name="Picture 3" descr="A black and white logo&#10;&#10;Description automatically generated">
            <a:extLst>
              <a:ext uri="{FF2B5EF4-FFF2-40B4-BE49-F238E27FC236}">
                <a16:creationId xmlns:a16="http://schemas.microsoft.com/office/drawing/2014/main" id="{95F6E2BE-11AB-D5E1-2D38-E394937DE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95" y="10079"/>
            <a:ext cx="720766" cy="377377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58DC4EE-0999-522C-94BF-A55DF7DE72AB}"/>
              </a:ext>
            </a:extLst>
          </p:cNvPr>
          <p:cNvSpPr>
            <a:spLocks noGrp="1"/>
          </p:cNvSpPr>
          <p:nvPr/>
        </p:nvSpPr>
        <p:spPr>
          <a:xfrm>
            <a:off x="2425188" y="123047"/>
            <a:ext cx="7340393" cy="347452"/>
          </a:xfrm>
          <a:prstGeom prst="rect">
            <a:avLst/>
          </a:prstGeom>
        </p:spPr>
        <p:txBody>
          <a:bodyPr vert="horz" lIns="51435" tIns="25718" rIns="51435" bIns="25718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7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latin typeface="Times New Roman"/>
                <a:ea typeface="+mj-lt"/>
                <a:cs typeface="Times New Roman"/>
              </a:rPr>
              <a:t>ADASSM: Adversarial Data Augmentation in Statistical Shape Models From Images</a:t>
            </a:r>
            <a:br>
              <a:rPr lang="en-US" sz="16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</a:br>
            <a:r>
              <a:rPr lang="en-US" sz="800" dirty="0">
                <a:latin typeface="Times New Roman"/>
                <a:ea typeface="+mj-lt"/>
                <a:cs typeface="Times New Roman"/>
              </a:rPr>
              <a:t>Mokshagna Sai Teja Karanam, Tushar Kataria, Krithika Iyer, and Shireen Y. </a:t>
            </a:r>
            <a:r>
              <a:rPr lang="en-US" sz="800" err="1">
                <a:latin typeface="Times New Roman"/>
                <a:ea typeface="+mj-lt"/>
                <a:cs typeface="Times New Roman"/>
              </a:rPr>
              <a:t>Elhabian</a:t>
            </a:r>
            <a:br>
              <a:rPr lang="en-US" sz="800" dirty="0">
                <a:latin typeface="Times New Roman" panose="02020603050405020304" pitchFamily="18" charset="0"/>
                <a:ea typeface="+mj-lt"/>
                <a:cs typeface="Times New Roman" panose="02020603050405020304" pitchFamily="18" charset="0"/>
              </a:rPr>
            </a:br>
            <a:r>
              <a:rPr lang="en-US" sz="800" dirty="0">
                <a:latin typeface="Times New Roman"/>
                <a:ea typeface="+mj-lt"/>
                <a:cs typeface="Times New Roman"/>
              </a:rPr>
              <a:t>{</a:t>
            </a:r>
            <a:r>
              <a:rPr lang="en-US" sz="800" err="1">
                <a:latin typeface="Times New Roman"/>
                <a:ea typeface="+mj-lt"/>
                <a:cs typeface="Times New Roman"/>
              </a:rPr>
              <a:t>mkaranam@sci</a:t>
            </a:r>
            <a:r>
              <a:rPr lang="en-US" sz="800" dirty="0">
                <a:latin typeface="Times New Roman"/>
                <a:ea typeface="+mj-lt"/>
                <a:cs typeface="Times New Roman"/>
              </a:rPr>
              <a:t>, </a:t>
            </a:r>
            <a:r>
              <a:rPr lang="en-US" sz="800" err="1">
                <a:latin typeface="Times New Roman"/>
                <a:ea typeface="+mj-lt"/>
                <a:cs typeface="Times New Roman"/>
              </a:rPr>
              <a:t>tushar.kataria@sci</a:t>
            </a:r>
            <a:r>
              <a:rPr lang="en-US" sz="800" dirty="0">
                <a:latin typeface="Times New Roman"/>
                <a:ea typeface="+mj-lt"/>
                <a:cs typeface="Times New Roman"/>
              </a:rPr>
              <a:t>, </a:t>
            </a:r>
            <a:r>
              <a:rPr lang="en-US" sz="800" err="1">
                <a:latin typeface="Times New Roman"/>
                <a:ea typeface="+mj-lt"/>
                <a:cs typeface="Times New Roman"/>
              </a:rPr>
              <a:t>krithika.iyer</a:t>
            </a:r>
            <a:r>
              <a:rPr lang="en-US" sz="800" dirty="0">
                <a:latin typeface="Times New Roman"/>
                <a:ea typeface="+mj-lt"/>
                <a:cs typeface="Times New Roman"/>
              </a:rPr>
              <a:t>@, </a:t>
            </a:r>
            <a:r>
              <a:rPr lang="en-US" sz="800" err="1">
                <a:latin typeface="Times New Roman"/>
                <a:ea typeface="+mj-lt"/>
                <a:cs typeface="Times New Roman"/>
              </a:rPr>
              <a:t>shireen@sci</a:t>
            </a:r>
            <a:r>
              <a:rPr lang="en-US" sz="800" dirty="0">
                <a:latin typeface="Times New Roman"/>
                <a:ea typeface="+mj-lt"/>
                <a:cs typeface="Times New Roman"/>
              </a:rPr>
              <a:t>}.utah.edu</a:t>
            </a:r>
          </a:p>
        </p:txBody>
      </p:sp>
      <p:pic>
        <p:nvPicPr>
          <p:cNvPr id="6" name="Picture 5" descr="A black and red text with a red line&#10;&#10;Description automatically generated">
            <a:extLst>
              <a:ext uri="{FF2B5EF4-FFF2-40B4-BE49-F238E27FC236}">
                <a16:creationId xmlns:a16="http://schemas.microsoft.com/office/drawing/2014/main" id="{BFBD2F1B-19D0-C842-A343-C833190DAE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124" y="36896"/>
            <a:ext cx="1792705" cy="257426"/>
          </a:xfrm>
          <a:prstGeom prst="rect">
            <a:avLst/>
          </a:prstGeom>
        </p:spPr>
      </p:pic>
      <p:pic>
        <p:nvPicPr>
          <p:cNvPr id="7" name="Picture 6" descr="A black background with red text&#10;&#10;Description automatically generated">
            <a:extLst>
              <a:ext uri="{FF2B5EF4-FFF2-40B4-BE49-F238E27FC236}">
                <a16:creationId xmlns:a16="http://schemas.microsoft.com/office/drawing/2014/main" id="{5C2F27BB-490C-1C4D-6243-DBCC30939F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2804" y="-30208"/>
            <a:ext cx="1041811" cy="464483"/>
          </a:xfrm>
          <a:prstGeom prst="rect">
            <a:avLst/>
          </a:prstGeom>
        </p:spPr>
      </p:pic>
      <p:pic>
        <p:nvPicPr>
          <p:cNvPr id="8" name="Picture 7" descr="A white grid with yellow letters&#10;&#10;Description automatically generated">
            <a:extLst>
              <a:ext uri="{FF2B5EF4-FFF2-40B4-BE49-F238E27FC236}">
                <a16:creationId xmlns:a16="http://schemas.microsoft.com/office/drawing/2014/main" id="{69AAE61E-DFB7-FF76-E98A-1224B732FE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21002" y="4415"/>
            <a:ext cx="1351268" cy="464976"/>
          </a:xfrm>
          <a:prstGeom prst="rect">
            <a:avLst/>
          </a:prstGeom>
        </p:spPr>
      </p:pic>
      <p:sp>
        <p:nvSpPr>
          <p:cNvPr id="2" name="Rectangle: Single Corner Rounded 1">
            <a:extLst>
              <a:ext uri="{FF2B5EF4-FFF2-40B4-BE49-F238E27FC236}">
                <a16:creationId xmlns:a16="http://schemas.microsoft.com/office/drawing/2014/main" id="{89148900-A138-1C6C-1C28-7B1328174B4B}"/>
              </a:ext>
            </a:extLst>
          </p:cNvPr>
          <p:cNvSpPr/>
          <p:nvPr/>
        </p:nvSpPr>
        <p:spPr>
          <a:xfrm>
            <a:off x="28538" y="468044"/>
            <a:ext cx="3266325" cy="235450"/>
          </a:xfrm>
          <a:prstGeom prst="round1Rect">
            <a:avLst/>
          </a:prstGeom>
          <a:solidFill>
            <a:srgbClr val="355B9C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B9F248-6F5B-ED6A-1C57-09DFA7695F89}"/>
              </a:ext>
            </a:extLst>
          </p:cNvPr>
          <p:cNvSpPr/>
          <p:nvPr/>
        </p:nvSpPr>
        <p:spPr>
          <a:xfrm>
            <a:off x="31394" y="702067"/>
            <a:ext cx="3266322" cy="184506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E772AB4A-4B69-C556-1DCD-045856CC6A47}"/>
              </a:ext>
            </a:extLst>
          </p:cNvPr>
          <p:cNvSpPr txBox="1"/>
          <p:nvPr/>
        </p:nvSpPr>
        <p:spPr>
          <a:xfrm>
            <a:off x="38584" y="665395"/>
            <a:ext cx="846334" cy="18466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>
                <a:latin typeface="Times New Roman" panose="02020603050405020304" pitchFamily="18" charset="0"/>
                <a:cs typeface="Times New Roman" panose="02020603050405020304" pitchFamily="18" charset="0"/>
              </a:rPr>
              <a:t>Known Parameters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F5B01C77-9222-32C2-EA57-183BBBD211F3}"/>
              </a:ext>
            </a:extLst>
          </p:cNvPr>
          <p:cNvSpPr txBox="1"/>
          <p:nvPr/>
        </p:nvSpPr>
        <p:spPr>
          <a:xfrm>
            <a:off x="34303" y="1418831"/>
            <a:ext cx="936232" cy="18466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>
                <a:latin typeface="Times New Roman" panose="02020603050405020304" pitchFamily="18" charset="0"/>
                <a:cs typeface="Times New Roman" panose="02020603050405020304" pitchFamily="18" charset="0"/>
              </a:rPr>
              <a:t>Unknown Parameters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C2981E5-5BCB-C54E-1E3C-5F5E265F24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435" y="819286"/>
            <a:ext cx="2379322" cy="805820"/>
          </a:xfrm>
          <a:prstGeom prst="rect">
            <a:avLst/>
          </a:prstGeom>
        </p:spPr>
      </p:pic>
      <p:pic>
        <p:nvPicPr>
          <p:cNvPr id="20" name="Picture 19" descr="A group of globes with lines and points&#10;&#10;Description automatically generated">
            <a:extLst>
              <a:ext uri="{FF2B5EF4-FFF2-40B4-BE49-F238E27FC236}">
                <a16:creationId xmlns:a16="http://schemas.microsoft.com/office/drawing/2014/main" id="{D73C7F33-A36E-73F0-9789-1E5EE3F8D2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220" y="796838"/>
            <a:ext cx="654124" cy="48256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7C1BC84-CDC6-E5F6-2CB2-8027223F9D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08" y="1589820"/>
            <a:ext cx="698644" cy="481818"/>
          </a:xfrm>
          <a:prstGeom prst="rect">
            <a:avLst/>
          </a:prstGeom>
        </p:spPr>
      </p:pic>
      <p:pic>
        <p:nvPicPr>
          <p:cNvPr id="22" name="Picture 21" descr="A close-up of a model of human body parts&#10;&#10;Description automatically generated">
            <a:extLst>
              <a:ext uri="{FF2B5EF4-FFF2-40B4-BE49-F238E27FC236}">
                <a16:creationId xmlns:a16="http://schemas.microsoft.com/office/drawing/2014/main" id="{CA5C7BB5-CBBA-43D4-7FE3-4F40662F06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27356" y="2015233"/>
            <a:ext cx="607355" cy="579635"/>
          </a:xfrm>
          <a:prstGeom prst="rect">
            <a:avLst/>
          </a:prstGeom>
        </p:spPr>
      </p:pic>
      <p:pic>
        <p:nvPicPr>
          <p:cNvPr id="26" name="Picture 25" descr="A math symbols on a black background&#10;&#10;Description automatically generated">
            <a:extLst>
              <a:ext uri="{FF2B5EF4-FFF2-40B4-BE49-F238E27FC236}">
                <a16:creationId xmlns:a16="http://schemas.microsoft.com/office/drawing/2014/main" id="{E8523586-7F16-320A-B206-C3713541E8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260" y="1279508"/>
            <a:ext cx="542819" cy="180762"/>
          </a:xfrm>
          <a:prstGeom prst="rect">
            <a:avLst/>
          </a:prstGeom>
        </p:spPr>
      </p:pic>
      <p:sp>
        <p:nvSpPr>
          <p:cNvPr id="27" name="TextBox 1">
            <a:extLst>
              <a:ext uri="{FF2B5EF4-FFF2-40B4-BE49-F238E27FC236}">
                <a16:creationId xmlns:a16="http://schemas.microsoft.com/office/drawing/2014/main" id="{07493BB0-8150-D276-3C66-EA5D12F1C297}"/>
              </a:ext>
            </a:extLst>
          </p:cNvPr>
          <p:cNvSpPr txBox="1"/>
          <p:nvPr/>
        </p:nvSpPr>
        <p:spPr>
          <a:xfrm>
            <a:off x="1639641" y="665394"/>
            <a:ext cx="961918" cy="20005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00">
                <a:latin typeface="Times New Roman" panose="02020603050405020304" pitchFamily="18" charset="0"/>
                <a:cs typeface="Times New Roman" panose="02020603050405020304" pitchFamily="18" charset="0"/>
              </a:rPr>
              <a:t>Shape Representation</a:t>
            </a:r>
          </a:p>
        </p:txBody>
      </p:sp>
      <p:pic>
        <p:nvPicPr>
          <p:cNvPr id="28" name="Picture 27" descr="A diagram of a blue sphere with dots and arrows&#10;&#10;Description automatically generated">
            <a:extLst>
              <a:ext uri="{FF2B5EF4-FFF2-40B4-BE49-F238E27FC236}">
                <a16:creationId xmlns:a16="http://schemas.microsoft.com/office/drawing/2014/main" id="{D7F32178-28ED-5983-A9DE-3CBF8C2649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20220" y="1814629"/>
            <a:ext cx="2443539" cy="681609"/>
          </a:xfrm>
          <a:prstGeom prst="rect">
            <a:avLst/>
          </a:prstGeom>
        </p:spPr>
      </p:pic>
      <p:sp>
        <p:nvSpPr>
          <p:cNvPr id="29" name="TextBox 1">
            <a:extLst>
              <a:ext uri="{FF2B5EF4-FFF2-40B4-BE49-F238E27FC236}">
                <a16:creationId xmlns:a16="http://schemas.microsoft.com/office/drawing/2014/main" id="{1A61380A-BDD3-5766-7268-5FC3236EADFE}"/>
              </a:ext>
            </a:extLst>
          </p:cNvPr>
          <p:cNvSpPr txBox="1"/>
          <p:nvPr/>
        </p:nvSpPr>
        <p:spPr>
          <a:xfrm>
            <a:off x="1237236" y="1641440"/>
            <a:ext cx="1668264" cy="18466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">
                <a:latin typeface="Times New Roman"/>
                <a:cs typeface="Times New Roman"/>
              </a:rPr>
              <a:t>Traditional and Deep Learning SSM pipelines</a:t>
            </a:r>
          </a:p>
        </p:txBody>
      </p:sp>
      <p:sp>
        <p:nvSpPr>
          <p:cNvPr id="45" name="Rectangle: Single Corner Rounded 44">
            <a:extLst>
              <a:ext uri="{FF2B5EF4-FFF2-40B4-BE49-F238E27FC236}">
                <a16:creationId xmlns:a16="http://schemas.microsoft.com/office/drawing/2014/main" id="{7149818D-6794-888F-ED0F-55E2AA055AD2}"/>
              </a:ext>
            </a:extLst>
          </p:cNvPr>
          <p:cNvSpPr/>
          <p:nvPr/>
        </p:nvSpPr>
        <p:spPr>
          <a:xfrm>
            <a:off x="32819" y="2569967"/>
            <a:ext cx="3266325" cy="235449"/>
          </a:xfrm>
          <a:prstGeom prst="round1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Motivation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0D905EB-45F4-FDAA-D920-B5220798DAE7}"/>
              </a:ext>
            </a:extLst>
          </p:cNvPr>
          <p:cNvSpPr/>
          <p:nvPr/>
        </p:nvSpPr>
        <p:spPr>
          <a:xfrm>
            <a:off x="31394" y="2810624"/>
            <a:ext cx="3266322" cy="240158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Picture 59" descr="A diagram of a diagram of a person&amp;#39;s brain&#10;&#10;Description automatically generated">
            <a:extLst>
              <a:ext uri="{FF2B5EF4-FFF2-40B4-BE49-F238E27FC236}">
                <a16:creationId xmlns:a16="http://schemas.microsoft.com/office/drawing/2014/main" id="{6C7F3723-448B-88E5-B384-3E29C62EB6A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692" y="2786320"/>
            <a:ext cx="3064266" cy="1491269"/>
          </a:xfrm>
          <a:prstGeom prst="rect">
            <a:avLst/>
          </a:prstGeom>
        </p:spPr>
      </p:pic>
      <p:sp>
        <p:nvSpPr>
          <p:cNvPr id="61" name="TextBox 1">
            <a:extLst>
              <a:ext uri="{FF2B5EF4-FFF2-40B4-BE49-F238E27FC236}">
                <a16:creationId xmlns:a16="http://schemas.microsoft.com/office/drawing/2014/main" id="{C5B93C6F-5F3E-B31F-87A0-94C650AAF970}"/>
              </a:ext>
            </a:extLst>
          </p:cNvPr>
          <p:cNvSpPr txBox="1"/>
          <p:nvPr/>
        </p:nvSpPr>
        <p:spPr>
          <a:xfrm>
            <a:off x="2234685" y="2891461"/>
            <a:ext cx="983322" cy="34711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KDE Shape-Based Data Augmentation</a:t>
            </a:r>
          </a:p>
        </p:txBody>
      </p:sp>
      <p:pic>
        <p:nvPicPr>
          <p:cNvPr id="62" name="Picture 61" descr="A cat lying down with text overlay&#10;&#10;Description automatically generated">
            <a:extLst>
              <a:ext uri="{FF2B5EF4-FFF2-40B4-BE49-F238E27FC236}">
                <a16:creationId xmlns:a16="http://schemas.microsoft.com/office/drawing/2014/main" id="{6904FBD0-BA72-45BC-CBC4-A19129E6C9A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6144" y="4243210"/>
            <a:ext cx="2670424" cy="970510"/>
          </a:xfrm>
          <a:prstGeom prst="rect">
            <a:avLst/>
          </a:prstGeom>
        </p:spPr>
      </p:pic>
      <p:sp>
        <p:nvSpPr>
          <p:cNvPr id="63" name="TextBox 1">
            <a:extLst>
              <a:ext uri="{FF2B5EF4-FFF2-40B4-BE49-F238E27FC236}">
                <a16:creationId xmlns:a16="http://schemas.microsoft.com/office/drawing/2014/main" id="{FF6A601F-B3AD-6EA1-D2F6-FDB790D7058E}"/>
              </a:ext>
            </a:extLst>
          </p:cNvPr>
          <p:cNvSpPr txBox="1"/>
          <p:nvPr/>
        </p:nvSpPr>
        <p:spPr>
          <a:xfrm>
            <a:off x="25740" y="4578134"/>
            <a:ext cx="713628" cy="215444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Texture Bias</a:t>
            </a:r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6625B247-4EB0-4C22-8DCD-9ADFBB40D99E}"/>
              </a:ext>
            </a:extLst>
          </p:cNvPr>
          <p:cNvSpPr/>
          <p:nvPr/>
        </p:nvSpPr>
        <p:spPr>
          <a:xfrm>
            <a:off x="28540" y="5232687"/>
            <a:ext cx="3266324" cy="78768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EB9AD39-F734-D313-F8B8-D419D79160F5}"/>
              </a:ext>
            </a:extLst>
          </p:cNvPr>
          <p:cNvSpPr txBox="1"/>
          <p:nvPr/>
        </p:nvSpPr>
        <p:spPr>
          <a:xfrm>
            <a:off x="1202931" y="5178459"/>
            <a:ext cx="92182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Contributions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B9DEF15A-06CE-42E8-2AED-7F8EF21F20F7}"/>
              </a:ext>
            </a:extLst>
          </p:cNvPr>
          <p:cNvSpPr txBox="1"/>
          <p:nvPr/>
        </p:nvSpPr>
        <p:spPr>
          <a:xfrm>
            <a:off x="-145551" y="5309740"/>
            <a:ext cx="343470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algn="just">
              <a:buFont typeface="Arial"/>
              <a:buChar char="•"/>
            </a:pPr>
            <a:r>
              <a:rPr lang="en-US" sz="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Proposed an </a:t>
            </a:r>
            <a:r>
              <a:rPr lang="en-US" sz="8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on-the-fly adversarial data augmentation</a:t>
            </a:r>
            <a:r>
              <a:rPr lang="en-US" sz="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for SSM.</a:t>
            </a:r>
            <a:endParaRPr lang="en-US" sz="8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algn="just">
              <a:buFont typeface="Arial"/>
              <a:buChar char="•"/>
            </a:pPr>
            <a:r>
              <a:rPr lang="en-US" sz="8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Introduced Contrastive loss to </a:t>
            </a:r>
            <a:r>
              <a:rPr lang="en-US" sz="800">
                <a:solidFill>
                  <a:srgbClr val="00206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project texture augmented and the corresponding original volume to the </a:t>
            </a:r>
            <a:r>
              <a:rPr lang="en-US" sz="800" b="1">
                <a:solidFill>
                  <a:srgbClr val="00206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same latent representation</a:t>
            </a:r>
            <a:r>
              <a:rPr lang="en-US" sz="800">
                <a:solidFill>
                  <a:srgbClr val="00206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</a:p>
          <a:p>
            <a:pPr marL="171450" algn="just">
              <a:buFont typeface="Arial"/>
              <a:buChar char="•"/>
            </a:pPr>
            <a:r>
              <a:rPr lang="en-US" sz="800">
                <a:solidFill>
                  <a:srgbClr val="00206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Tested the approach on </a:t>
            </a:r>
            <a:r>
              <a:rPr lang="en-US" sz="800" b="1">
                <a:solidFill>
                  <a:srgbClr val="00206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Left Atrium</a:t>
            </a:r>
            <a:r>
              <a:rPr lang="en-US" sz="800">
                <a:solidFill>
                  <a:srgbClr val="00206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and </a:t>
            </a:r>
            <a:r>
              <a:rPr lang="en-US" sz="800" b="1">
                <a:solidFill>
                  <a:srgbClr val="00206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Femur </a:t>
            </a:r>
            <a:r>
              <a:rPr lang="en-US" sz="800">
                <a:solidFill>
                  <a:srgbClr val="002060"/>
                </a:solidFill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Datasets which has better generalization.</a:t>
            </a:r>
          </a:p>
        </p:txBody>
      </p:sp>
      <p:sp>
        <p:nvSpPr>
          <p:cNvPr id="67" name="Rectangle: Diagonal Corners Rounded 66">
            <a:extLst>
              <a:ext uri="{FF2B5EF4-FFF2-40B4-BE49-F238E27FC236}">
                <a16:creationId xmlns:a16="http://schemas.microsoft.com/office/drawing/2014/main" id="{A354B845-47FD-CB0E-39DF-0BBA307A4B09}"/>
              </a:ext>
            </a:extLst>
          </p:cNvPr>
          <p:cNvSpPr/>
          <p:nvPr/>
        </p:nvSpPr>
        <p:spPr>
          <a:xfrm>
            <a:off x="3324831" y="463764"/>
            <a:ext cx="4687584" cy="3223516"/>
          </a:xfrm>
          <a:prstGeom prst="round2Diag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9" name="Picture 68" descr="A close-up of a letter&#10;&#10;Description automatically generated">
            <a:extLst>
              <a:ext uri="{FF2B5EF4-FFF2-40B4-BE49-F238E27FC236}">
                <a16:creationId xmlns:a16="http://schemas.microsoft.com/office/drawing/2014/main" id="{625F964D-FECE-E77A-2731-563CBA81A33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440130" y="2724120"/>
            <a:ext cx="4429873" cy="23679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CDA4799A-001A-9FB0-E899-9C458B81E13F}"/>
              </a:ext>
            </a:extLst>
          </p:cNvPr>
          <p:cNvSpPr txBox="1"/>
          <p:nvPr/>
        </p:nvSpPr>
        <p:spPr>
          <a:xfrm>
            <a:off x="3942706" y="469468"/>
            <a:ext cx="1037405" cy="276999"/>
          </a:xfrm>
          <a:prstGeom prst="rect">
            <a:avLst/>
          </a:prstGeom>
          <a:solidFill>
            <a:srgbClr val="ED7D31"/>
          </a:solidFill>
          <a:ln>
            <a:solidFill>
              <a:srgbClr val="4472C4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200" b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endParaRPr lang="en-US" sz="1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D0BAEFC-B0E2-8ADB-D067-0B783EF51730}"/>
              </a:ext>
            </a:extLst>
          </p:cNvPr>
          <p:cNvSpPr txBox="1"/>
          <p:nvPr/>
        </p:nvSpPr>
        <p:spPr>
          <a:xfrm>
            <a:off x="3620212" y="2982359"/>
            <a:ext cx="384852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en-US" sz="1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  Texture augmented samples are generated as an </a:t>
            </a:r>
            <a:r>
              <a:rPr lang="en-US" sz="1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adversary </a:t>
            </a:r>
            <a:r>
              <a:rPr lang="en-US" sz="1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to SSM</a:t>
            </a:r>
          </a:p>
          <a:p>
            <a:pPr>
              <a:buFont typeface="Arial"/>
              <a:buChar char="•"/>
            </a:pPr>
            <a:r>
              <a:rPr lang="en-US" sz="1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  Shift from explicit shape augmentation to </a:t>
            </a:r>
            <a:r>
              <a:rPr lang="en-US" sz="1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implicit shape attention</a:t>
            </a:r>
            <a:r>
              <a:rPr lang="en-US" sz="10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.</a:t>
            </a:r>
          </a:p>
          <a:p>
            <a:pPr>
              <a:buFont typeface="Arial"/>
              <a:buChar char="•"/>
            </a:pPr>
            <a:r>
              <a:rPr lang="en-US" sz="1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  Bottleneck Contrastive Loss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/>
              <a:buChar char="•"/>
            </a:pPr>
            <a:r>
              <a:rPr lang="en-US" sz="1000" b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   Particle Contrastive Loss</a:t>
            </a:r>
            <a:endParaRPr lang="en-US" sz="1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8A7046E1-4262-1DC2-B810-28DDF811FDCC}"/>
              </a:ext>
            </a:extLst>
          </p:cNvPr>
          <p:cNvSpPr/>
          <p:nvPr/>
        </p:nvSpPr>
        <p:spPr>
          <a:xfrm>
            <a:off x="8058079" y="462335"/>
            <a:ext cx="4032606" cy="5286911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81CA093C-441F-1009-90ED-5DEFA449C486}"/>
              </a:ext>
            </a:extLst>
          </p:cNvPr>
          <p:cNvSpPr txBox="1"/>
          <p:nvPr/>
        </p:nvSpPr>
        <p:spPr>
          <a:xfrm>
            <a:off x="3809997" y="3727233"/>
            <a:ext cx="1552490" cy="27699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Times New Roman"/>
                <a:cs typeface="Times New Roman"/>
              </a:rPr>
              <a:t>Results – Left Atrium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6" name="Picture 75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E578917F-9D71-0681-785C-4481C916825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01866" y="801196"/>
            <a:ext cx="3877964" cy="1589691"/>
          </a:xfrm>
          <a:prstGeom prst="rect">
            <a:avLst/>
          </a:prstGeom>
        </p:spPr>
      </p:pic>
      <p:pic>
        <p:nvPicPr>
          <p:cNvPr id="77" name="Picture 7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2FCF26E-DF12-15A6-E338-A8FD6F5AE85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103250" y="2349374"/>
            <a:ext cx="2797213" cy="2056236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4BDE4CF7-E251-8E3B-434D-222146A2B9E1}"/>
              </a:ext>
            </a:extLst>
          </p:cNvPr>
          <p:cNvSpPr txBox="1"/>
          <p:nvPr/>
        </p:nvSpPr>
        <p:spPr>
          <a:xfrm>
            <a:off x="8668818" y="465190"/>
            <a:ext cx="1211252" cy="27699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Times New Roman"/>
                <a:cs typeface="Times New Roman"/>
              </a:rPr>
              <a:t>Results - Femur</a:t>
            </a:r>
            <a:endParaRPr lang="en-US" sz="1200" dirty="0">
              <a:latin typeface="Times New Roman"/>
              <a:cs typeface="Times New Roman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EA778427-F90C-6FCE-7A3D-B5EFC7A7CF62}"/>
              </a:ext>
            </a:extLst>
          </p:cNvPr>
          <p:cNvSpPr txBox="1"/>
          <p:nvPr/>
        </p:nvSpPr>
        <p:spPr>
          <a:xfrm>
            <a:off x="3664042" y="6428914"/>
            <a:ext cx="3938422" cy="18466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600" b="1">
                <a:latin typeface="Times New Roman" panose="02020603050405020304" pitchFamily="18" charset="0"/>
                <a:cs typeface="Times New Roman" panose="02020603050405020304" pitchFamily="18" charset="0"/>
              </a:rPr>
              <a:t>AF Recurrence Prediction: </a:t>
            </a:r>
            <a:r>
              <a:rPr lang="en-US" sz="600">
                <a:latin typeface="Times New Roman" panose="02020603050405020304" pitchFamily="18" charset="0"/>
                <a:cs typeface="Times New Roman" panose="02020603050405020304" pitchFamily="18" charset="0"/>
              </a:rPr>
              <a:t>Accuracy of AF recurrence that uses PCA scores as shape descriptors from different models.</a:t>
            </a:r>
          </a:p>
        </p:txBody>
      </p:sp>
      <p:pic>
        <p:nvPicPr>
          <p:cNvPr id="89" name="Picture 8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806A813B-DC71-E9F9-D452-7DF91E80DEB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006398" y="3781577"/>
            <a:ext cx="1980174" cy="1961924"/>
          </a:xfrm>
          <a:prstGeom prst="rect">
            <a:avLst/>
          </a:prstGeom>
        </p:spPr>
      </p:pic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2FB973D0-D590-A8E3-E1AB-C10614DBD46B}"/>
              </a:ext>
            </a:extLst>
          </p:cNvPr>
          <p:cNvSpPr/>
          <p:nvPr/>
        </p:nvSpPr>
        <p:spPr>
          <a:xfrm>
            <a:off x="8033817" y="5780640"/>
            <a:ext cx="2705528" cy="1078787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669C62C2-AD51-E129-6625-43203423492E}"/>
              </a:ext>
            </a:extLst>
          </p:cNvPr>
          <p:cNvSpPr txBox="1"/>
          <p:nvPr/>
        </p:nvSpPr>
        <p:spPr>
          <a:xfrm>
            <a:off x="8934236" y="5747819"/>
            <a:ext cx="78055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980063B-D7B1-47F2-5309-1B2EACAF2A27}"/>
              </a:ext>
            </a:extLst>
          </p:cNvPr>
          <p:cNvSpPr txBox="1"/>
          <p:nvPr/>
        </p:nvSpPr>
        <p:spPr>
          <a:xfrm>
            <a:off x="7987211" y="5895262"/>
            <a:ext cx="270552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Proposed an </a:t>
            </a:r>
            <a:r>
              <a:rPr 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automated, efficient, computationally efficient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 adversarial data augmentation for SSM.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 algn="just">
              <a:buFont typeface="Arial"/>
              <a:buChar char="•"/>
            </a:pP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Showed that </a:t>
            </a:r>
            <a:r>
              <a:rPr 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task dependent texture augmentation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 is </a:t>
            </a:r>
            <a:r>
              <a:rPr 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better 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than </a:t>
            </a:r>
            <a:r>
              <a:rPr 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fixed (Gaussian) texture augmentation 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and KDE based </a:t>
            </a:r>
            <a:r>
              <a:rPr 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shape augmentation.</a:t>
            </a:r>
          </a:p>
          <a:p>
            <a:pPr marL="171450" indent="-171450" algn="just">
              <a:buFont typeface="Arial"/>
              <a:buChar char="•"/>
            </a:pP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Models trained using texture augmentation also outperform on </a:t>
            </a:r>
            <a:r>
              <a:rPr lang="en-US" sz="800" b="1">
                <a:latin typeface="Times New Roman" panose="02020603050405020304" pitchFamily="18" charset="0"/>
                <a:cs typeface="Times New Roman" panose="02020603050405020304" pitchFamily="18" charset="0"/>
              </a:rPr>
              <a:t>downstream tasks</a:t>
            </a: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C5074CE8-3B17-2312-C44D-39F221506426}"/>
              </a:ext>
            </a:extLst>
          </p:cNvPr>
          <p:cNvSpPr/>
          <p:nvPr/>
        </p:nvSpPr>
        <p:spPr>
          <a:xfrm>
            <a:off x="10765030" y="5780639"/>
            <a:ext cx="1425540" cy="1074504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1FAD91DE-6E2E-A6DE-BE53-C8F771297814}"/>
              </a:ext>
            </a:extLst>
          </p:cNvPr>
          <p:cNvSpPr txBox="1"/>
          <p:nvPr/>
        </p:nvSpPr>
        <p:spPr>
          <a:xfrm>
            <a:off x="10869202" y="5747821"/>
            <a:ext cx="126001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Acknowledgements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9E3D4F96-73D7-559C-4712-42E2AF683A0B}"/>
              </a:ext>
            </a:extLst>
          </p:cNvPr>
          <p:cNvSpPr txBox="1"/>
          <p:nvPr/>
        </p:nvSpPr>
        <p:spPr>
          <a:xfrm>
            <a:off x="10717945" y="5896224"/>
            <a:ext cx="1588210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7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The National Institutes of Health supported this work under grant numbers NIBIB-U24EB029011, NIAMS-R01AR076120, and NIBIB-R01EB016701.</a:t>
            </a:r>
            <a:endParaRPr lang="en-US" sz="7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r>
              <a:rPr lang="en-US" sz="700">
                <a:latin typeface="Times New Roman" panose="02020603050405020304" pitchFamily="18" charset="0"/>
                <a:cs typeface="Times New Roman" panose="02020603050405020304" pitchFamily="18" charset="0"/>
              </a:rPr>
              <a:t>We also thank SCI and Kahlert School of Computing for the support.</a:t>
            </a:r>
          </a:p>
          <a:p>
            <a:endParaRPr lang="en-US"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26D62351-4A3B-186D-AD84-08DC8501DDF8}"/>
              </a:ext>
            </a:extLst>
          </p:cNvPr>
          <p:cNvSpPr/>
          <p:nvPr/>
        </p:nvSpPr>
        <p:spPr>
          <a:xfrm>
            <a:off x="28536" y="6037494"/>
            <a:ext cx="3266325" cy="80908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80D712FF-CA92-5081-4FF9-9D3F998A467F}"/>
              </a:ext>
            </a:extLst>
          </p:cNvPr>
          <p:cNvSpPr txBox="1"/>
          <p:nvPr/>
        </p:nvSpPr>
        <p:spPr>
          <a:xfrm>
            <a:off x="1104471" y="5991830"/>
            <a:ext cx="1885022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01E9C9A-D69F-9F6C-63BC-E02819DBEF67}"/>
              </a:ext>
            </a:extLst>
          </p:cNvPr>
          <p:cNvSpPr txBox="1"/>
          <p:nvPr/>
        </p:nvSpPr>
        <p:spPr>
          <a:xfrm>
            <a:off x="-1428" y="6191607"/>
            <a:ext cx="3303427" cy="6548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60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sz="6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Gao, Yunhe, et al. "Enabling data diversity: efficient automatic augmentation via regularized adversarial training." International Conference on Information Processing in Medical Imaging. Cham: Springer International Publishing, 2021.</a:t>
            </a:r>
          </a:p>
          <a:p>
            <a:pPr algn="just"/>
            <a:endParaRPr lang="en-US"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600">
                <a:latin typeface="Times New Roman" panose="02020603050405020304" pitchFamily="18" charset="0"/>
                <a:cs typeface="Times New Roman" panose="02020603050405020304" pitchFamily="18" charset="0"/>
              </a:rPr>
              <a:t>[2] </a:t>
            </a:r>
            <a:r>
              <a:rPr lang="en-US" sz="6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Bhalodia, Riddhish, et al. "</a:t>
            </a:r>
            <a:r>
              <a:rPr lang="en-US" sz="60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Deepssm</a:t>
            </a:r>
            <a:r>
              <a:rPr lang="en-US" sz="6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: A blueprint for image-to-shape deep learning models." </a:t>
            </a:r>
            <a:r>
              <a:rPr lang="en-US" sz="600" err="1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arXiv</a:t>
            </a:r>
            <a:r>
              <a:rPr lang="en-US" sz="600">
                <a:latin typeface="Times New Roman" panose="02020603050405020304" pitchFamily="18" charset="0"/>
                <a:ea typeface="+mn-lt"/>
                <a:cs typeface="Times New Roman" panose="02020603050405020304" pitchFamily="18" charset="0"/>
              </a:rPr>
              <a:t> preprint arXiv:2110.07152 (2021).</a:t>
            </a:r>
            <a:endParaRPr lang="en-US"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F880011C-BEFE-F484-E9AD-189D064D6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348338" y="4032741"/>
            <a:ext cx="2652038" cy="181162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F86FFD2-ADFD-D903-CBAA-073DE03B23E0}"/>
              </a:ext>
            </a:extLst>
          </p:cNvPr>
          <p:cNvSpPr/>
          <p:nvPr/>
        </p:nvSpPr>
        <p:spPr>
          <a:xfrm>
            <a:off x="3326258" y="3724381"/>
            <a:ext cx="4687585" cy="31336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black numbers on a white background&#10;&#10;Description automatically generated">
            <a:extLst>
              <a:ext uri="{FF2B5EF4-FFF2-40B4-BE49-F238E27FC236}">
                <a16:creationId xmlns:a16="http://schemas.microsoft.com/office/drawing/2014/main" id="{4D190B36-CF94-3C99-0BE1-123FCC6AF30C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460125" y="6112601"/>
            <a:ext cx="4432090" cy="281019"/>
          </a:xfrm>
          <a:prstGeom prst="rect">
            <a:avLst/>
          </a:prstGeom>
        </p:spPr>
      </p:pic>
      <p:sp>
        <p:nvSpPr>
          <p:cNvPr id="13" name="TextBox 1">
            <a:extLst>
              <a:ext uri="{FF2B5EF4-FFF2-40B4-BE49-F238E27FC236}">
                <a16:creationId xmlns:a16="http://schemas.microsoft.com/office/drawing/2014/main" id="{C2E724CA-B8B1-B43B-CD81-8F864234AF46}"/>
              </a:ext>
            </a:extLst>
          </p:cNvPr>
          <p:cNvSpPr txBox="1"/>
          <p:nvPr/>
        </p:nvSpPr>
        <p:spPr>
          <a:xfrm>
            <a:off x="10861857" y="2981471"/>
            <a:ext cx="1235845" cy="92333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/>
              <a:buChar char="•"/>
            </a:pP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Reduction in errors in critical regions such as the greater trochanter, growth plate, femoral neck, and epiphyseal lines.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71450" indent="-171450">
              <a:buFont typeface="Arial"/>
              <a:buChar char="•"/>
            </a:pPr>
            <a:endParaRPr lang="en-US"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7C38B292-B050-F513-7CF3-9A71EFE6B666}"/>
              </a:ext>
            </a:extLst>
          </p:cNvPr>
          <p:cNvSpPr txBox="1"/>
          <p:nvPr/>
        </p:nvSpPr>
        <p:spPr>
          <a:xfrm>
            <a:off x="8842630" y="5535110"/>
            <a:ext cx="2541425" cy="246221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Group Differences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sz="1000" b="1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00">
                <a:latin typeface="Times New Roman" panose="02020603050405020304" pitchFamily="18" charset="0"/>
                <a:cs typeface="Times New Roman" panose="02020603050405020304" pitchFamily="18" charset="0"/>
              </a:rPr>
              <a:t>Down Stream Task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8F478C5F-DF54-F3ED-0207-0AFBFF8524EC}"/>
              </a:ext>
            </a:extLst>
          </p:cNvPr>
          <p:cNvSpPr txBox="1"/>
          <p:nvPr/>
        </p:nvSpPr>
        <p:spPr>
          <a:xfrm>
            <a:off x="5894282" y="5750487"/>
            <a:ext cx="2097779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just">
              <a:buFont typeface="Arial"/>
              <a:buChar char="•"/>
            </a:pPr>
            <a:r>
              <a:rPr lang="en-US" sz="800">
                <a:latin typeface="Times New Roman" panose="02020603050405020304" pitchFamily="18" charset="0"/>
                <a:cs typeface="Times New Roman" panose="02020603050405020304" pitchFamily="18" charset="0"/>
              </a:rPr>
              <a:t>Reduction in errors in critical regions for the proposed models</a:t>
            </a:r>
          </a:p>
          <a:p>
            <a:pPr marL="171450" indent="-171450">
              <a:buFont typeface="Arial"/>
              <a:buChar char="•"/>
            </a:pPr>
            <a:endParaRPr lang="en-US" sz="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7A7B6C5-8236-8F96-B34C-6A3EB46AA014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10381561" y="879357"/>
            <a:ext cx="295255" cy="10109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43E451D1-79B6-D711-EB30-CE00F6CD963D}"/>
              </a:ext>
            </a:extLst>
          </p:cNvPr>
          <p:cNvSpPr txBox="1"/>
          <p:nvPr/>
        </p:nvSpPr>
        <p:spPr>
          <a:xfrm>
            <a:off x="10676816" y="888114"/>
            <a:ext cx="78229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"/>
              <a:t>Error overshoots</a:t>
            </a:r>
          </a:p>
        </p:txBody>
      </p:sp>
    </p:spTree>
    <p:extLst>
      <p:ext uri="{BB962C8B-B14F-4D97-AF65-F5344CB8AC3E}">
        <p14:creationId xmlns:p14="http://schemas.microsoft.com/office/powerpoint/2010/main" val="688411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4</cp:revision>
  <dcterms:created xsi:type="dcterms:W3CDTF">2023-10-08T20:05:23Z</dcterms:created>
  <dcterms:modified xsi:type="dcterms:W3CDTF">2023-10-12T18:16:38Z</dcterms:modified>
</cp:coreProperties>
</file>